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9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59"/>
  </p:normalViewPr>
  <p:slideViewPr>
    <p:cSldViewPr>
      <p:cViewPr varScale="1">
        <p:scale>
          <a:sx n="68" d="100"/>
          <a:sy n="68" d="100"/>
        </p:scale>
        <p:origin x="200" y="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9970-7CBE-45A0-B152-BCE7921E0B5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05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50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16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692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2920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98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207-194F-491A-B54C-D2DD6AC4BC2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151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166-B5F1-4AAD-B745-0D80B4D9DE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1629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264CD-FC1C-4046-8BBF-1CB8547C67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3902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40864-17F0-4F90-9313-41E2491E39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596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AF2D-5A5F-4903-BC42-BD8C2508F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86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FEE7-CDFA-4F63-904A-9067235074D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701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EE1E-4132-41B1-A1B1-DE3D9390A03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680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6F7C-9BA7-4415-A58E-FCF036BECF8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726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CC6E-DA84-4A58-954E-15B7A1DC997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930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FC5-B53C-434C-8CCC-61C2F776367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4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8647-B032-43E8-BBD9-919D486259B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69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CA2F-B813-478A-AEC2-5D999E9CF1B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97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814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  <p:sldLayoutId id="214748383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1447800" y="2514600"/>
            <a:ext cx="6096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33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7" name="WordArt 10"/>
          <p:cNvSpPr>
            <a:spLocks noChangeArrowheads="1" noChangeShapeType="1" noTextEdit="1"/>
          </p:cNvSpPr>
          <p:nvPr/>
        </p:nvSpPr>
        <p:spPr bwMode="auto">
          <a:xfrm>
            <a:off x="1981200" y="3276600"/>
            <a:ext cx="502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33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4327525" y="5060950"/>
            <a:ext cx="327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>
                <a:solidFill>
                  <a:srgbClr val="000000"/>
                </a:solidFill>
              </a:rPr>
              <a:t> </a:t>
            </a:r>
            <a:r>
              <a:rPr lang="uk-UA" altLang="ru-RU"/>
              <a:t> </a:t>
            </a:r>
            <a:endParaRPr lang="ru-RU" altLang="ru-RU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71364" y="2211050"/>
            <a:ext cx="67724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4400" b="1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«Психологія соціальних відносин»</a:t>
            </a:r>
            <a:endParaRPr lang="ru-RU" altLang="ru-RU" sz="4400" b="1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WordArt 6">
            <a:extLst>
              <a:ext uri="{FF2B5EF4-FFF2-40B4-BE49-F238E27FC236}">
                <a16:creationId xmlns:a16="http://schemas.microsoft.com/office/drawing/2014/main" id="{EF00754D-1201-8C49-80C4-1A90E63822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04151" y="417175"/>
            <a:ext cx="4106862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Соціально-психологічний факультет</a:t>
            </a:r>
          </a:p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Кафедра загальної та соціальної психології</a:t>
            </a:r>
          </a:p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ОП «Психологія»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8D532BF1-BDB4-6945-BB90-99E4A4EDD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1480006"/>
            <a:ext cx="255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РВО «Бакалавр»</a:t>
            </a:r>
            <a:endParaRPr lang="ru-RU" altLang="ru-UA" sz="2400" b="1" dirty="0">
              <a:solidFill>
                <a:srgbClr val="005D2E"/>
              </a:solidFill>
              <a:latin typeface="Cambria Math" panose="02040503050406030204" pitchFamily="18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8527F77-4256-BA43-8200-DA941FC1F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72" y="4365104"/>
            <a:ext cx="71815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Спеціальність: соціальна психологія,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група 431-2</a:t>
            </a:r>
            <a:endParaRPr lang="ru-RU" altLang="ru-UA" sz="2400" b="1" dirty="0">
              <a:solidFill>
                <a:srgbClr val="005D2E"/>
              </a:solidFill>
              <a:latin typeface="Cambria Math" panose="02040503050406030204" pitchFamily="18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0C70E228-AE4D-A747-A75A-3608EE7E2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5715000"/>
            <a:ext cx="267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800" b="1" dirty="0">
                <a:solidFill>
                  <a:srgbClr val="005D2E"/>
                </a:solidFill>
                <a:latin typeface="Cambria Math" panose="02040503050406030204" pitchFamily="18" charset="0"/>
              </a:rPr>
              <a:t>2020/2021 </a:t>
            </a:r>
            <a:r>
              <a:rPr lang="uk-UA" altLang="ru-UA" sz="2800" b="1" dirty="0" err="1">
                <a:solidFill>
                  <a:srgbClr val="005D2E"/>
                </a:solidFill>
                <a:latin typeface="Cambria Math" panose="02040503050406030204" pitchFamily="18" charset="0"/>
              </a:rPr>
              <a:t>н</a:t>
            </a:r>
            <a:r>
              <a:rPr lang="uk-UA" altLang="ru-UA" sz="2800" b="1" dirty="0">
                <a:solidFill>
                  <a:srgbClr val="005D2E"/>
                </a:solidFill>
                <a:latin typeface="Cambria Math" panose="02040503050406030204" pitchFamily="18" charset="0"/>
              </a:rPr>
              <a:t>. р.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3" name="Rectangle 11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301625" y="3200400"/>
            <a:ext cx="8540750" cy="4572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«Психологія соціальних відносин»</a:t>
            </a:r>
            <a:endParaRPr lang="ru-RU" altLang="ru-RU" sz="2400" b="1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D61329-39A6-C74D-B5F3-EC626E7F5E4B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3.jpg</a:t>
            </a:r>
            <a:endParaRPr lang="ru-UA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7A27F6-7364-594D-8C10-C739319BD759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endParaRPr lang="ru-UA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94614454-3BDD-2444-B784-CE78117F22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UA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6E0039C-89B8-BE49-9967-5A4253EBB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" y="442461"/>
            <a:ext cx="4194175" cy="2611963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C036F8E-7EE6-5B40-9C8C-82F2B5063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442460"/>
            <a:ext cx="4117975" cy="260553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E69F81D-F31C-9749-853A-DBCC02B6E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31" y="3657600"/>
            <a:ext cx="4280667" cy="254442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B5F24773-9341-D340-BA07-AA42439597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8" y="3657600"/>
            <a:ext cx="4194177" cy="25444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F84AACD-2B66-934D-8E8B-D83D6C9B55DA}"/>
              </a:ext>
            </a:extLst>
          </p:cNvPr>
          <p:cNvSpPr>
            <a:spLocks noGrp="1" noRot="1" noChangeArrowheads="1"/>
          </p:cNvSpPr>
          <p:nvPr>
            <p:ph/>
          </p:nvPr>
        </p:nvSpPr>
        <p:spPr>
          <a:xfrm>
            <a:off x="301625" y="228600"/>
            <a:ext cx="8540750" cy="615272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uk-UA" altLang="ru-UA" sz="3600" dirty="0">
                <a:solidFill>
                  <a:srgbClr val="002060"/>
                </a:solidFill>
                <a:effectLst/>
                <a:latin typeface="Cambria Math" panose="02040503050406030204" pitchFamily="18" charset="0"/>
              </a:rPr>
              <a:t>Опанувавши освітню компоненту:</a:t>
            </a:r>
          </a:p>
          <a:p>
            <a:pPr marL="0" indent="0" eaLnBrk="1" hangingPunct="1">
              <a:buNone/>
            </a:pPr>
            <a:endParaRPr lang="uk-UA" altLang="ru-UA" sz="2400" dirty="0">
              <a:solidFill>
                <a:srgbClr val="002060"/>
              </a:solidFill>
              <a:effectLst/>
              <a:latin typeface="Cambria Math" panose="02040503050406030204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сформуєте уявлення про особливості взаємовідносин у різних соціальних групах;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отримаєте розуміння психологічних механізмів функціонування низки соціальних груп;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отримаєте вміння і навички критичного соціально-психологічного аналізування;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о</a:t>
            </a:r>
            <a:r>
              <a:rPr lang="uk-UA" altLang="ru-UA" sz="3600">
                <a:solidFill>
                  <a:srgbClr val="002060"/>
                </a:solidFill>
                <a:latin typeface="Cambria Math" panose="02040503050406030204" pitchFamily="18" charset="0"/>
              </a:rPr>
              <a:t>пераціоналізуєте</a:t>
            </a: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 отримані знання для застосування на практиці</a:t>
            </a:r>
            <a:endParaRPr lang="ru-RU" altLang="ru-UA" sz="3200" dirty="0"/>
          </a:p>
          <a:p>
            <a:pPr marL="0" indent="0" eaLnBrk="1" hangingPunct="1">
              <a:buNone/>
            </a:pPr>
            <a:endParaRPr lang="ru-RU" altLang="ru-UA" sz="3600" dirty="0">
              <a:solidFill>
                <a:srgbClr val="002060"/>
              </a:solidFill>
              <a:effectLst/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8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EDB6521-9CC7-2643-946A-820494A2EC24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" y="1484784"/>
            <a:ext cx="9139032" cy="5373216"/>
          </a:xfrm>
        </p:spPr>
      </p:pic>
      <p:sp>
        <p:nvSpPr>
          <p:cNvPr id="3" name="Прямоугольник 3">
            <a:extLst>
              <a:ext uri="{FF2B5EF4-FFF2-40B4-BE49-F238E27FC236}">
                <a16:creationId xmlns:a16="http://schemas.microsoft.com/office/drawing/2014/main" id="{1E6D4BEE-14EC-1B4A-A70B-CDF5C9C65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28600"/>
            <a:ext cx="90364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2060"/>
                </a:solidFill>
                <a:latin typeface="Cambria Math" panose="02040503050406030204" pitchFamily="18" charset="0"/>
              </a:rPr>
              <a:t>Оберіть освітню компоненту «ПСВ» і Ви зробите ще один крок до свого успішного майбутнього!</a:t>
            </a:r>
            <a:endParaRPr lang="ru-RU" altLang="ru-UA" sz="2400" b="1" dirty="0">
              <a:solidFill>
                <a:srgbClr val="002060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562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437</TotalTime>
  <Words>96</Words>
  <Application>Microsoft Macintosh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Cambria Math</vt:lpstr>
      <vt:lpstr>Tahoma</vt:lpstr>
      <vt:lpstr>Trebuchet MS</vt:lpstr>
      <vt:lpstr>Wingdings</vt:lpstr>
      <vt:lpstr>Wingdings 3</vt:lpstr>
      <vt:lpstr>Аспект</vt:lpstr>
      <vt:lpstr>Презентация PowerPoint</vt:lpstr>
      <vt:lpstr>«Психологія соціальних відносин»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Microsoft Office User</cp:lastModifiedBy>
  <cp:revision>43</cp:revision>
  <cp:lastPrinted>1601-01-01T00:00:00Z</cp:lastPrinted>
  <dcterms:created xsi:type="dcterms:W3CDTF">2019-06-15T11:05:36Z</dcterms:created>
  <dcterms:modified xsi:type="dcterms:W3CDTF">2020-07-01T08:09:26Z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